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9" r:id="rId4"/>
    <p:sldId id="296" r:id="rId5"/>
    <p:sldId id="257" r:id="rId6"/>
    <p:sldId id="297" r:id="rId7"/>
    <p:sldId id="298" r:id="rId8"/>
    <p:sldId id="295" r:id="rId9"/>
    <p:sldId id="262" r:id="rId10"/>
    <p:sldId id="287" r:id="rId11"/>
    <p:sldId id="299" r:id="rId12"/>
    <p:sldId id="300" r:id="rId13"/>
    <p:sldId id="304" r:id="rId14"/>
    <p:sldId id="302" r:id="rId15"/>
    <p:sldId id="261" r:id="rId16"/>
    <p:sldId id="305" r:id="rId17"/>
    <p:sldId id="303" r:id="rId18"/>
    <p:sldId id="278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aleway" pitchFamily="2" charset="77"/>
      <p:regular r:id="rId25"/>
      <p:bold r:id="rId26"/>
      <p:italic r:id="rId27"/>
      <p:boldItalic r:id="rId28"/>
    </p:embeddedFont>
    <p:embeddedFont>
      <p:font typeface="Raleway Thin" panose="020F0302020204030204" pitchFamily="34" charset="0"/>
      <p:regular r:id="rId29"/>
      <p:bold r:id="rId30"/>
      <p:italic r:id="rId31"/>
      <p:boldItalic r:id="rId32"/>
    </p:embeddedFont>
    <p:embeddedFont>
      <p:font typeface="Red Hat Display" panose="02010503040201060303" pitchFamily="2" charset="77"/>
      <p:regular r:id="rId33"/>
      <p:bold r:id="rId34"/>
      <p:italic r:id="rId35"/>
      <p:boldItalic r:id="rId36"/>
    </p:embeddedFont>
    <p:embeddedFont>
      <p:font typeface="Red Hat Display Black" panose="02010A03040201060303" pitchFamily="2" charset="77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272734-463F-4A0B-A8D7-86DA9125DB42}">
  <a:tblStyle styleId="{D7272734-463F-4A0B-A8D7-86DA9125DB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A66879-4ED6-42EE-96D0-9E26330CBD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5"/>
  </p:normalViewPr>
  <p:slideViewPr>
    <p:cSldViewPr snapToGrid="0">
      <p:cViewPr varScale="1">
        <p:scale>
          <a:sx n="120" d="100"/>
          <a:sy n="120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rathkalappa/Documents/MGT585/Final-OptimizationMod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00925744220074"/>
          <c:y val="2.7926041510081111E-2"/>
          <c:w val="0.87890266841644793"/>
          <c:h val="0.790879265091863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optimization!$B$27:$B$31</c:f>
              <c:strCache>
                <c:ptCount val="5"/>
                <c:pt idx="0">
                  <c:v>W 21 St &amp; 6 Ave</c:v>
                </c:pt>
                <c:pt idx="1">
                  <c:v>8 Ave &amp; W 33 St</c:v>
                </c:pt>
                <c:pt idx="2">
                  <c:v>Carmine St &amp; 6 Ave</c:v>
                </c:pt>
                <c:pt idx="3">
                  <c:v>Broadway &amp; E 14 St</c:v>
                </c:pt>
                <c:pt idx="4">
                  <c:v>W 20 St &amp; 11 Ave</c:v>
                </c:pt>
              </c:strCache>
            </c:strRef>
          </c:cat>
          <c:val>
            <c:numRef>
              <c:f>optimization!$C$27:$C$31</c:f>
              <c:numCache>
                <c:formatCode>_(* #,##0_);_(* \(#,##0\);_(* "-"??_);_(@_)</c:formatCode>
                <c:ptCount val="5"/>
                <c:pt idx="0">
                  <c:v>0</c:v>
                </c:pt>
                <c:pt idx="1">
                  <c:v>380.99999999999994</c:v>
                </c:pt>
                <c:pt idx="2">
                  <c:v>5.6843418860808015E-14</c:v>
                </c:pt>
                <c:pt idx="3">
                  <c:v>0</c:v>
                </c:pt>
                <c:pt idx="4">
                  <c:v>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1-2F46-A1BA-76563120D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59757776"/>
        <c:axId val="1959759424"/>
      </c:barChart>
      <c:catAx>
        <c:axId val="195975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759424"/>
        <c:crosses val="autoZero"/>
        <c:auto val="1"/>
        <c:lblAlgn val="ctr"/>
        <c:lblOffset val="100"/>
        <c:noMultiLvlLbl val="0"/>
      </c:catAx>
      <c:valAx>
        <c:axId val="1959759424"/>
        <c:scaling>
          <c:orientation val="minMax"/>
        </c:scaling>
        <c:delete val="0"/>
        <c:axPos val="l"/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757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72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037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75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1059c2e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1059c2e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464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32348a41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32348a41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86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46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944600" y="3944200"/>
            <a:ext cx="1199400" cy="1199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6100" y="3429000"/>
            <a:ext cx="91500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61925" y="3020412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1998300"/>
            <a:ext cx="1430700" cy="14307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0" y="-100"/>
            <a:ext cx="9144000" cy="5143600"/>
            <a:chOff x="0" y="-100"/>
            <a:chExt cx="9144000" cy="5143600"/>
          </a:xfrm>
        </p:grpSpPr>
        <p:sp>
          <p:nvSpPr>
            <p:cNvPr id="22" name="Google Shape;22;p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 flipH="1">
              <a:off x="0" y="-100"/>
              <a:ext cx="6087900" cy="44199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4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10450" y="554575"/>
            <a:ext cx="4686900" cy="3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╸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18111" y="380177"/>
            <a:ext cx="516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72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30" name="Google Shape;30;p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5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32" name="Google Shape;32;p5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rot="10800000">
            <a:off x="4766875" y="300"/>
            <a:ext cx="4377000" cy="4377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>
                <a:solidFill>
                  <a:schemeClr val="dk2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000">
                <a:solidFill>
                  <a:schemeClr val="dk2"/>
                </a:solidFill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48" name="Google Shape;48;p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7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1/12/02/nyregion/citi-bike-parking-docking-sta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Citibike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Case Study</a:t>
            </a:r>
            <a:r>
              <a:rPr lang="en" dirty="0"/>
              <a:t>.</a:t>
            </a:r>
            <a:endParaRPr dirty="0"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8292959" y="4339371"/>
            <a:ext cx="660182" cy="586527"/>
            <a:chOff x="5292575" y="3681900"/>
            <a:chExt cx="420150" cy="373275"/>
          </a:xfrm>
        </p:grpSpPr>
        <p:sp>
          <p:nvSpPr>
            <p:cNvPr id="101" name="Google Shape;101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C790B3-F11B-963A-6954-3CE1EFC193F9}"/>
              </a:ext>
            </a:extLst>
          </p:cNvPr>
          <p:cNvSpPr txBox="1"/>
          <p:nvPr/>
        </p:nvSpPr>
        <p:spPr>
          <a:xfrm>
            <a:off x="6594611" y="2092969"/>
            <a:ext cx="2545978" cy="1815882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             Group 1</a:t>
            </a:r>
          </a:p>
          <a:p>
            <a:endParaRPr lang="en-US" dirty="0"/>
          </a:p>
          <a:p>
            <a:r>
              <a:rPr lang="en-US" dirty="0"/>
              <a:t>Art Danielle </a:t>
            </a:r>
            <a:r>
              <a:rPr lang="en-US" dirty="0" err="1"/>
              <a:t>Balahadia</a:t>
            </a:r>
            <a:endParaRPr lang="en-US" dirty="0"/>
          </a:p>
          <a:p>
            <a:r>
              <a:rPr lang="en-US" dirty="0"/>
              <a:t>Jenkins Kiwanuka</a:t>
            </a:r>
          </a:p>
          <a:p>
            <a:r>
              <a:rPr lang="en-US" dirty="0"/>
              <a:t>Sharath Kalappa</a:t>
            </a:r>
          </a:p>
          <a:p>
            <a:r>
              <a:rPr lang="en-US" dirty="0"/>
              <a:t>Jai</a:t>
            </a:r>
          </a:p>
          <a:p>
            <a:r>
              <a:rPr lang="en-US" dirty="0"/>
              <a:t>Anirudh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Correlations with </a:t>
            </a:r>
            <a:r>
              <a:rPr lang="en" dirty="0">
                <a:solidFill>
                  <a:schemeClr val="accent1"/>
                </a:solidFill>
              </a:rPr>
              <a:t>Demand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7" name="Google Shape;517;p4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18" name="Google Shape;518;p45"/>
          <p:cNvGrpSpPr/>
          <p:nvPr/>
        </p:nvGrpSpPr>
        <p:grpSpPr>
          <a:xfrm>
            <a:off x="1693312" y="1599348"/>
            <a:ext cx="3146452" cy="2828721"/>
            <a:chOff x="3778727" y="4460423"/>
            <a:chExt cx="720160" cy="647438"/>
          </a:xfrm>
        </p:grpSpPr>
        <p:sp>
          <p:nvSpPr>
            <p:cNvPr id="519" name="Google Shape;519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Temperature</a:t>
              </a:r>
              <a:endParaRPr sz="12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Trip distance</a:t>
              </a:r>
              <a:endParaRPr lang="en-US" sz="12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dirty="0" err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Startnovehicle</a:t>
              </a:r>
              <a:endParaRPr sz="12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dirty="0" err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Startcapita</a:t>
              </a:r>
              <a:endParaRPr sz="12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dirty="0" err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Endnovehicle</a:t>
              </a:r>
              <a:endParaRPr sz="12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dirty="0" err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Endcapita</a:t>
              </a:r>
              <a:endParaRPr sz="12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526" name="Google Shape;526;p45"/>
          <p:cNvCxnSpPr/>
          <p:nvPr/>
        </p:nvCxnSpPr>
        <p:spPr>
          <a:xfrm>
            <a:off x="4770259" y="2067860"/>
            <a:ext cx="92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7" name="Google Shape;527;p45"/>
          <p:cNvSpPr txBox="1"/>
          <p:nvPr/>
        </p:nvSpPr>
        <p:spPr>
          <a:xfrm>
            <a:off x="5790018" y="1917826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0.4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28" name="Google Shape;528;p45"/>
          <p:cNvCxnSpPr/>
          <p:nvPr/>
        </p:nvCxnSpPr>
        <p:spPr>
          <a:xfrm>
            <a:off x="4634505" y="2487852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0" name="Google Shape;530;p45"/>
          <p:cNvCxnSpPr/>
          <p:nvPr/>
        </p:nvCxnSpPr>
        <p:spPr>
          <a:xfrm>
            <a:off x="4441589" y="2907845"/>
            <a:ext cx="125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1" name="Google Shape;531;p45"/>
          <p:cNvSpPr txBox="1"/>
          <p:nvPr/>
        </p:nvSpPr>
        <p:spPr>
          <a:xfrm>
            <a:off x="5786100" y="2757845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0.32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32" name="Google Shape;532;p45"/>
          <p:cNvCxnSpPr/>
          <p:nvPr/>
        </p:nvCxnSpPr>
        <p:spPr>
          <a:xfrm>
            <a:off x="4277254" y="3327816"/>
            <a:ext cx="1414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4" name="Google Shape;534;p45"/>
          <p:cNvCxnSpPr/>
          <p:nvPr/>
        </p:nvCxnSpPr>
        <p:spPr>
          <a:xfrm>
            <a:off x="4098618" y="3747809"/>
            <a:ext cx="1593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5" name="Google Shape;535;p45"/>
          <p:cNvSpPr txBox="1"/>
          <p:nvPr/>
        </p:nvSpPr>
        <p:spPr>
          <a:xfrm>
            <a:off x="5786100" y="3599762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0.027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36" name="Google Shape;536;p45"/>
          <p:cNvCxnSpPr/>
          <p:nvPr/>
        </p:nvCxnSpPr>
        <p:spPr>
          <a:xfrm>
            <a:off x="3912853" y="4167780"/>
            <a:ext cx="1771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7" name="Google Shape;537;p45"/>
          <p:cNvSpPr txBox="1"/>
          <p:nvPr/>
        </p:nvSpPr>
        <p:spPr>
          <a:xfrm>
            <a:off x="5786100" y="4030920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2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527;p45">
            <a:extLst>
              <a:ext uri="{FF2B5EF4-FFF2-40B4-BE49-F238E27FC236}">
                <a16:creationId xmlns:a16="http://schemas.microsoft.com/office/drawing/2014/main" id="{C631E103-7F2F-BDE7-DDB3-A30D24DDFAE0}"/>
              </a:ext>
            </a:extLst>
          </p:cNvPr>
          <p:cNvSpPr txBox="1"/>
          <p:nvPr/>
        </p:nvSpPr>
        <p:spPr>
          <a:xfrm>
            <a:off x="5790018" y="2337809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0.33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531;p45">
            <a:extLst>
              <a:ext uri="{FF2B5EF4-FFF2-40B4-BE49-F238E27FC236}">
                <a16:creationId xmlns:a16="http://schemas.microsoft.com/office/drawing/2014/main" id="{18F0418A-B222-39D9-E014-CB7FCB7785F9}"/>
              </a:ext>
            </a:extLst>
          </p:cNvPr>
          <p:cNvSpPr txBox="1"/>
          <p:nvPr/>
        </p:nvSpPr>
        <p:spPr>
          <a:xfrm>
            <a:off x="5786100" y="3177727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0.18</a:t>
            </a:r>
            <a:endParaRPr sz="12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4A99-5BED-C5B8-FD6B-DDBDE319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2488833" cy="1412824"/>
          </a:xfrm>
        </p:spPr>
        <p:txBody>
          <a:bodyPr/>
          <a:lstStyle/>
          <a:p>
            <a:r>
              <a:rPr lang="en-US" dirty="0"/>
              <a:t>Effects on Demand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1CB50-5C18-358E-3C9E-0B0036723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23A38D-B96B-9EC0-4AF9-110B70A6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90848"/>
            <a:ext cx="2633929" cy="3497334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13157305-5258-B7B2-C5CB-16FCD3CFFA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0DA1F0-799C-01D0-9243-33A92B16C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1" y="1173437"/>
            <a:ext cx="2633929" cy="3497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B7E1C4-A145-14B7-E61B-5CF7B1AE6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65" y="1190847"/>
            <a:ext cx="2633929" cy="34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8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1561925" y="2882075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Predictive  Analysis </a:t>
            </a:r>
            <a:endParaRPr dirty="0"/>
          </a:p>
        </p:txBody>
      </p:sp>
      <p:sp>
        <p:nvSpPr>
          <p:cNvPr id="131" name="Google Shape;131;p17"/>
          <p:cNvSpPr txBox="1"/>
          <p:nvPr/>
        </p:nvSpPr>
        <p:spPr>
          <a:xfrm>
            <a:off x="0" y="2192975"/>
            <a:ext cx="1429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  <a:latin typeface="Red Hat Display Black"/>
                <a:ea typeface="Raleway"/>
                <a:cs typeface="Raleway"/>
                <a:sym typeface="Red Hat Display Black"/>
              </a:rPr>
              <a:t>3</a:t>
            </a:r>
            <a:endParaRPr sz="72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4853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6028660" cy="9994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Demand and Predictor Relationship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13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00CEA-A6D5-2654-6E2E-B0041B8B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3" y="1231309"/>
            <a:ext cx="2857500" cy="334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872AA-A56D-F91E-49EE-D65B99E37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1231309"/>
            <a:ext cx="2908300" cy="340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9FC6A-F4A3-9EC5-5A2F-87118C4AE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575" y="1282109"/>
            <a:ext cx="2895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2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1561925" y="2882075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Prescriptive  Analysis </a:t>
            </a:r>
            <a:endParaRPr dirty="0"/>
          </a:p>
        </p:txBody>
      </p:sp>
      <p:sp>
        <p:nvSpPr>
          <p:cNvPr id="131" name="Google Shape;131;p17"/>
          <p:cNvSpPr txBox="1"/>
          <p:nvPr/>
        </p:nvSpPr>
        <p:spPr>
          <a:xfrm>
            <a:off x="0" y="2192975"/>
            <a:ext cx="1429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  <a:latin typeface="Red Hat Display Black"/>
                <a:ea typeface="Raleway"/>
                <a:cs typeface="Raleway"/>
                <a:sym typeface="Red Hat Display Black"/>
              </a:rPr>
              <a:t>4</a:t>
            </a:r>
            <a:endParaRPr sz="72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4606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511ECAF-B5E4-5D91-AC49-FF208C3E7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18425"/>
              </p:ext>
            </p:extLst>
          </p:nvPr>
        </p:nvGraphicFramePr>
        <p:xfrm>
          <a:off x="801303" y="242038"/>
          <a:ext cx="4812687" cy="3149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229">
                  <a:extLst>
                    <a:ext uri="{9D8B030D-6E8A-4147-A177-3AD203B41FA5}">
                      <a16:colId xmlns:a16="http://schemas.microsoft.com/office/drawing/2014/main" val="787530176"/>
                    </a:ext>
                  </a:extLst>
                </a:gridCol>
                <a:gridCol w="1604229">
                  <a:extLst>
                    <a:ext uri="{9D8B030D-6E8A-4147-A177-3AD203B41FA5}">
                      <a16:colId xmlns:a16="http://schemas.microsoft.com/office/drawing/2014/main" val="2954468791"/>
                    </a:ext>
                  </a:extLst>
                </a:gridCol>
                <a:gridCol w="1604229">
                  <a:extLst>
                    <a:ext uri="{9D8B030D-6E8A-4147-A177-3AD203B41FA5}">
                      <a16:colId xmlns:a16="http://schemas.microsoft.com/office/drawing/2014/main" val="710717743"/>
                    </a:ext>
                  </a:extLst>
                </a:gridCol>
              </a:tblGrid>
              <a:tr h="525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Station ID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Start Station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Neighborhood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19768"/>
                  </a:ext>
                </a:extLst>
              </a:tr>
              <a:tr h="525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Pershing Square North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013858"/>
                  </a:ext>
                </a:extLst>
              </a:tr>
              <a:tr h="525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West St &amp; Chambers 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477611"/>
                  </a:ext>
                </a:extLst>
              </a:tr>
              <a:tr h="519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 21 St &amp; 6 Ave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580405"/>
                  </a:ext>
                </a:extLst>
              </a:tr>
              <a:tr h="525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 17 St &amp; Broadway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517769"/>
                  </a:ext>
                </a:extLst>
              </a:tr>
              <a:tr h="525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Broadway &amp; E 22 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817677"/>
                  </a:ext>
                </a:extLst>
              </a:tr>
            </a:tbl>
          </a:graphicData>
        </a:graphic>
      </p:graphicFrame>
      <p:sp>
        <p:nvSpPr>
          <p:cNvPr id="7" name="Google Shape;129;p17">
            <a:extLst>
              <a:ext uri="{FF2B5EF4-FFF2-40B4-BE49-F238E27FC236}">
                <a16:creationId xmlns:a16="http://schemas.microsoft.com/office/drawing/2014/main" id="{1445EB83-B1B9-D771-046F-F3B19FDAEAB3}"/>
              </a:ext>
            </a:extLst>
          </p:cNvPr>
          <p:cNvSpPr txBox="1">
            <a:spLocks/>
          </p:cNvSpPr>
          <p:nvPr/>
        </p:nvSpPr>
        <p:spPr>
          <a:xfrm>
            <a:off x="5450275" y="3913432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Stations of Choice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199" y="0"/>
            <a:ext cx="4699591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</a:rPr>
              <a:t>Citibike</a:t>
            </a:r>
            <a:r>
              <a:rPr lang="en" dirty="0"/>
              <a:t> Optimization Model: Demand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31293E1-F2AD-0398-DD6F-D5D549B8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8462"/>
            <a:ext cx="7772400" cy="29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8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17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F3CEB7B-4227-92CF-EDDB-8A5FFA373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097927"/>
              </p:ext>
            </p:extLst>
          </p:nvPr>
        </p:nvGraphicFramePr>
        <p:xfrm>
          <a:off x="1201451" y="1347677"/>
          <a:ext cx="5869199" cy="3412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Google Shape;218;p26">
            <a:extLst>
              <a:ext uri="{FF2B5EF4-FFF2-40B4-BE49-F238E27FC236}">
                <a16:creationId xmlns:a16="http://schemas.microsoft.com/office/drawing/2014/main" id="{46F90815-A9C5-6D82-4AC7-076354E65E66}"/>
              </a:ext>
            </a:extLst>
          </p:cNvPr>
          <p:cNvSpPr txBox="1">
            <a:spLocks/>
          </p:cNvSpPr>
          <p:nvPr/>
        </p:nvSpPr>
        <p:spPr>
          <a:xfrm>
            <a:off x="106298" y="0"/>
            <a:ext cx="4699591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r>
              <a:rPr lang="en-US" dirty="0" err="1">
                <a:solidFill>
                  <a:schemeClr val="accent1"/>
                </a:solidFill>
              </a:rPr>
              <a:t>Citibike</a:t>
            </a:r>
            <a:r>
              <a:rPr lang="en-US" dirty="0"/>
              <a:t> Optimization Model: Allocation</a:t>
            </a:r>
          </a:p>
        </p:txBody>
      </p:sp>
    </p:spTree>
    <p:extLst>
      <p:ext uri="{BB962C8B-B14F-4D97-AF65-F5344CB8AC3E}">
        <p14:creationId xmlns:p14="http://schemas.microsoft.com/office/powerpoint/2010/main" val="255144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913175" y="1103100"/>
            <a:ext cx="4190400" cy="119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Thanks!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913175" y="2282400"/>
            <a:ext cx="3467100" cy="17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Any Questions?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4773135" y="-16"/>
            <a:ext cx="4370868" cy="43708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10869"/>
                </a:lnTo>
                <a:cubicBezTo>
                  <a:pt x="0" y="16795"/>
                  <a:pt x="4805" y="21600"/>
                  <a:pt x="1073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913175" y="1103099"/>
            <a:ext cx="3467100" cy="119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Agenda!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913175" y="2282400"/>
            <a:ext cx="3859960" cy="20884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 err="1">
                <a:solidFill>
                  <a:schemeClr val="accent1"/>
                </a:solidFill>
              </a:rPr>
              <a:t>Citibike</a:t>
            </a:r>
            <a:endParaRPr lang="en-US" sz="2000" dirty="0">
              <a:solidFill>
                <a:schemeClr val="accent1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Descriptive Analysis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Predictive Analysis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Prescriptive Analysis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t="25846" r="11016" b="14830"/>
          <a:stretch/>
        </p:blipFill>
        <p:spPr>
          <a:xfrm>
            <a:off x="4773135" y="-16"/>
            <a:ext cx="4370868" cy="43708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10869"/>
                </a:lnTo>
                <a:cubicBezTo>
                  <a:pt x="0" y="16795"/>
                  <a:pt x="4805" y="21600"/>
                  <a:pt x="1073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1561925" y="2882075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Citibike</a:t>
            </a:r>
            <a:endParaRPr dirty="0"/>
          </a:p>
        </p:txBody>
      </p:sp>
      <p:sp>
        <p:nvSpPr>
          <p:cNvPr id="131" name="Google Shape;131;p17"/>
          <p:cNvSpPr txBox="1"/>
          <p:nvPr/>
        </p:nvSpPr>
        <p:spPr>
          <a:xfrm>
            <a:off x="0" y="2192975"/>
            <a:ext cx="1429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1</a:t>
            </a:r>
            <a:endParaRPr sz="7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80B5-C061-96CF-E2C3-3FBB8E7E5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BA40D-8C84-FC67-194B-1AAC417F3F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74DC794-6C56-8383-004A-15D5A67FA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4" t="11611" r="4662" b="7652"/>
          <a:stretch/>
        </p:blipFill>
        <p:spPr>
          <a:xfrm>
            <a:off x="-10633" y="27258"/>
            <a:ext cx="9157970" cy="511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4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Did you know?</a:t>
            </a:r>
            <a:br>
              <a:rPr lang="en" dirty="0"/>
            </a:br>
            <a:r>
              <a:rPr lang="en" sz="1800" b="1" i="1" dirty="0" err="1">
                <a:solidFill>
                  <a:schemeClr val="accent1"/>
                </a:solidFill>
              </a:rPr>
              <a:t>Citibike</a:t>
            </a:r>
            <a:r>
              <a:rPr lang="en" sz="1800" b="1" i="1" dirty="0">
                <a:solidFill>
                  <a:schemeClr val="accent1"/>
                </a:solidFill>
              </a:rPr>
              <a:t> Fun Facts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2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SzPct val="100000"/>
              <a:buFont typeface="Courier New" panose="02070309020205020404" pitchFamily="49" charset="0"/>
              <a:buChar char="o"/>
            </a:pPr>
            <a:r>
              <a:rPr lang="en-US" sz="1200" dirty="0" err="1"/>
              <a:t>Citibike</a:t>
            </a:r>
            <a:r>
              <a:rPr lang="en-US" sz="1200" dirty="0"/>
              <a:t> is available in New York (operated by Lyft) and in Miami (operated by DECOBIKE LLC)</a:t>
            </a:r>
          </a:p>
          <a:p>
            <a:pPr marL="171450" indent="-171450">
              <a:buSzPct val="100000"/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>
              <a:buSzPct val="100000"/>
              <a:buFont typeface="Courier New" panose="02070309020205020404" pitchFamily="49" charset="0"/>
              <a:buChar char="o"/>
            </a:pPr>
            <a:r>
              <a:rPr lang="en-US" sz="1200" dirty="0"/>
              <a:t>Pricing</a:t>
            </a:r>
          </a:p>
          <a:p>
            <a:pPr marL="628650" lvl="1" indent="-171450">
              <a:buSzPct val="100000"/>
              <a:buFont typeface="Courier New" panose="02070309020205020404" pitchFamily="49" charset="0"/>
              <a:buChar char="o"/>
            </a:pPr>
            <a:r>
              <a:rPr lang="en-US" sz="1200" dirty="0"/>
              <a:t>Annual Membership - $15 a month</a:t>
            </a:r>
          </a:p>
          <a:p>
            <a:pPr marL="628650" lvl="1" indent="-171450">
              <a:buSzPct val="100000"/>
              <a:buFont typeface="Courier New" panose="02070309020205020404" pitchFamily="49" charset="0"/>
              <a:buChar char="o"/>
            </a:pPr>
            <a:r>
              <a:rPr lang="en-US" sz="1200" dirty="0"/>
              <a:t>Single Ride - $3.99 per trip</a:t>
            </a:r>
          </a:p>
          <a:p>
            <a:pPr marL="628650" lvl="1" indent="-171450">
              <a:buSzPct val="100000"/>
              <a:buFont typeface="Courier New" panose="02070309020205020404" pitchFamily="49" charset="0"/>
              <a:buChar char="o"/>
            </a:pPr>
            <a:r>
              <a:rPr lang="en-US" sz="1200" dirty="0"/>
              <a:t>Day Pass - $15 per day</a:t>
            </a:r>
          </a:p>
          <a:p>
            <a:pPr marL="171450" indent="-171450">
              <a:buSzPct val="100000"/>
              <a:buFont typeface="Courier New" panose="02070309020205020404" pitchFamily="49" charset="0"/>
              <a:buChar char="o"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SzPct val="100000"/>
              <a:buFont typeface="Courier New" panose="02070309020205020404" pitchFamily="49" charset="0"/>
              <a:buChar char="o"/>
            </a:pPr>
            <a:r>
              <a:rPr lang="en" sz="1200" dirty="0" err="1"/>
              <a:t>Citbike</a:t>
            </a:r>
            <a:r>
              <a:rPr lang="en" sz="1200" dirty="0"/>
              <a:t> is the largest bike-sharing system in the country.</a:t>
            </a:r>
          </a:p>
          <a:p>
            <a:pPr marL="171450" indent="-171450">
              <a:buClr>
                <a:schemeClr val="bg1"/>
              </a:buClr>
              <a:buSzPts val="1100"/>
              <a:buFont typeface="Courier New" panose="02070309020205020404" pitchFamily="49" charset="0"/>
              <a:buChar char="o"/>
            </a:pPr>
            <a:endParaRPr lang="en" sz="1200" dirty="0"/>
          </a:p>
          <a:p>
            <a:pPr marL="171450" indent="-171450">
              <a:buSzPct val="100000"/>
              <a:buFont typeface="Courier New" panose="02070309020205020404" pitchFamily="49" charset="0"/>
              <a:buChar char="o"/>
            </a:pPr>
            <a:r>
              <a:rPr lang="en-US" sz="1200" dirty="0"/>
              <a:t>Ever since their launch in 2013, </a:t>
            </a:r>
            <a:r>
              <a:rPr lang="en-US" sz="1200" dirty="0" err="1"/>
              <a:t>Citibike</a:t>
            </a:r>
            <a:r>
              <a:rPr lang="en-US" sz="1200" dirty="0"/>
              <a:t> has grown to now 24,000 bikes and 47,000 docks across New York City</a:t>
            </a:r>
          </a:p>
          <a:p>
            <a:pPr marL="171450" indent="-171450">
              <a:buClr>
                <a:schemeClr val="bg1"/>
              </a:buClr>
              <a:buSzPts val="1100"/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>
              <a:buSzPct val="100000"/>
              <a:buFont typeface="Courier New" panose="02070309020205020404" pitchFamily="49" charset="0"/>
              <a:buChar char="o"/>
            </a:pPr>
            <a:r>
              <a:rPr lang="en-US" sz="1200" dirty="0"/>
              <a:t>The company is projecting to increase to 40,000 bikes and 75,000 docks  by 2024.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2"/>
          </p:nvPr>
        </p:nvSpPr>
        <p:spPr>
          <a:xfrm>
            <a:off x="913225" y="4107600"/>
            <a:ext cx="7317600" cy="5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dirty="0">
                <a:solidFill>
                  <a:schemeClr val="accent1"/>
                </a:solidFill>
              </a:rPr>
              <a:t>Source: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i="1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https://www.nytimes.com/2021/12/02/nyregion/citi-bike-parking-docking-station.html</a:t>
            </a:r>
            <a:endParaRPr lang="en-US" sz="1050" i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>
                <a:solidFill>
                  <a:schemeClr val="accent1"/>
                </a:solidFill>
              </a:rPr>
              <a:t>https://</a:t>
            </a:r>
            <a:r>
              <a:rPr lang="en-US" sz="1050" i="1" dirty="0" err="1">
                <a:solidFill>
                  <a:schemeClr val="accent1"/>
                </a:solidFill>
              </a:rPr>
              <a:t>citibikenyc.com</a:t>
            </a:r>
            <a:r>
              <a:rPr lang="en-US" sz="1050" i="1" dirty="0">
                <a:solidFill>
                  <a:schemeClr val="accent1"/>
                </a:solidFill>
              </a:rPr>
              <a:t>/pricing</a:t>
            </a:r>
            <a:endParaRPr sz="1050" i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AA48-08D4-9690-DE3F-3A5194811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9F8AE-B0C6-E7DF-4032-40D8ADD2F8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A2BCE7A-D9AC-0CDF-AE92-4814D6E00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1" t="11409" r="4568" b="7168"/>
          <a:stretch/>
        </p:blipFill>
        <p:spPr>
          <a:xfrm>
            <a:off x="0" y="0"/>
            <a:ext cx="9144000" cy="51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0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FDCE-45AB-081B-22E1-2D68B144A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6A848-0245-CE6C-3EFE-589101643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92EF8A-23D3-566E-788F-342329D4E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4" t="11348" r="4995" b="7668"/>
          <a:stretch/>
        </p:blipFill>
        <p:spPr>
          <a:xfrm>
            <a:off x="0" y="0"/>
            <a:ext cx="9144000" cy="51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1561925" y="2882075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 Analysis </a:t>
            </a:r>
            <a:endParaRPr dirty="0"/>
          </a:p>
        </p:txBody>
      </p:sp>
      <p:sp>
        <p:nvSpPr>
          <p:cNvPr id="131" name="Google Shape;131;p17"/>
          <p:cNvSpPr txBox="1"/>
          <p:nvPr/>
        </p:nvSpPr>
        <p:spPr>
          <a:xfrm>
            <a:off x="0" y="2192975"/>
            <a:ext cx="1429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  <a:latin typeface="Red Hat Display Black"/>
                <a:ea typeface="Raleway"/>
                <a:cs typeface="Raleway"/>
                <a:sym typeface="Red Hat Display Black"/>
              </a:rPr>
              <a:t>2</a:t>
            </a:r>
            <a:endParaRPr sz="72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4305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Demand</a:t>
            </a:r>
            <a:r>
              <a:rPr lang="en" dirty="0"/>
              <a:t> summary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-US" dirty="0"/>
              <a:t>Mean: 45.8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-US" dirty="0"/>
              <a:t>Median: 40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-US" dirty="0"/>
              <a:t>Min: 1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-US" dirty="0"/>
              <a:t>Max: 284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Quartile: 21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Quartile: 61</a:t>
            </a:r>
            <a:endParaRPr dirty="0"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272</Words>
  <Application>Microsoft Macintosh PowerPoint</Application>
  <PresentationFormat>On-screen Show (16:9)</PresentationFormat>
  <Paragraphs>93</Paragraphs>
  <Slides>18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Red Hat Display Black</vt:lpstr>
      <vt:lpstr>Courier New</vt:lpstr>
      <vt:lpstr>Arial</vt:lpstr>
      <vt:lpstr>Raleway Thin</vt:lpstr>
      <vt:lpstr>Raleway</vt:lpstr>
      <vt:lpstr>Calibri</vt:lpstr>
      <vt:lpstr>Wingdings</vt:lpstr>
      <vt:lpstr>Red Hat Display</vt:lpstr>
      <vt:lpstr>Rutland template</vt:lpstr>
      <vt:lpstr>Citibike Case Study.</vt:lpstr>
      <vt:lpstr>Agenda!</vt:lpstr>
      <vt:lpstr>Citibike</vt:lpstr>
      <vt:lpstr>PowerPoint Presentation</vt:lpstr>
      <vt:lpstr> Did you know? Citibike Fun Facts</vt:lpstr>
      <vt:lpstr>PowerPoint Presentation</vt:lpstr>
      <vt:lpstr>PowerPoint Presentation</vt:lpstr>
      <vt:lpstr>Descriptive Analysis </vt:lpstr>
      <vt:lpstr>Demand summary</vt:lpstr>
      <vt:lpstr>Correlations with Demand</vt:lpstr>
      <vt:lpstr>Effects on Demand</vt:lpstr>
      <vt:lpstr>Predictive  Analysis </vt:lpstr>
      <vt:lpstr>Demand and Predictor Relationship</vt:lpstr>
      <vt:lpstr>Prescriptive  Analysis </vt:lpstr>
      <vt:lpstr>PowerPoint Presentation</vt:lpstr>
      <vt:lpstr>Citibike Optimization Model: Demand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 Case Study.</dc:title>
  <cp:lastModifiedBy>Kalappa, Sharath Kumar</cp:lastModifiedBy>
  <cp:revision>8</cp:revision>
  <dcterms:modified xsi:type="dcterms:W3CDTF">2022-11-17T00:10:13Z</dcterms:modified>
</cp:coreProperties>
</file>